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1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1594B1-A6EC-4236-ACFB-E43AB96E5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B8EC1-49DB-40A1-9D76-41C65526B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8F200-F82A-4106-9802-77BCED6C061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0153A-42BC-4B30-8CCA-C3908954F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F78E1-C9A7-41E2-9B8D-CA2D1A4E82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8384-C621-4C9B-BEB1-2E4A49A0D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F6BD-2D9B-45C8-ABD5-57143A2F9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65C83-E138-4C70-8BF3-772305218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CC05-E83C-46C2-AB80-BF816305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5654-4D98-4A60-B440-AF9CF69A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E771-1533-4BAA-AB2B-0717539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488D-2323-4AD8-A831-0D960F8E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C9DF1-2873-46FF-8DAA-4A7385AB2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38AA-606E-4E96-9CC7-A6928B51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E54B3-38BC-4E38-A1CF-36520CC3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07F4B-B583-4143-B3BE-96552A68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9BC65-A0E3-4015-A84D-D231064E2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F196D-8311-4BEE-8269-EF1E7611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5F57-DD0F-451A-AF3F-44EFF0DD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310B-3011-4A13-98D5-8A8BD043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63F95-D531-4986-A94D-354C99D8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CA9D-8AA6-488D-94F6-1AEEAE3F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96B0-BCF5-4CB2-8B3B-77AC2C5E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1F01-75BD-4FCA-B5E3-8FC73037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A332-59C5-4263-AD21-D4C55553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7E37-ACAC-4AE5-A22B-89FBA1E8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15BD12-CDEA-4DCD-8C93-76C637421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815" y="185738"/>
            <a:ext cx="1474794" cy="49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5A0D-41D5-4251-B6E9-CBA0D4CE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0BAB4-77F7-4584-94BA-34205A94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C328A-9933-4852-AD16-D4A85352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5E1-936E-48E4-BC02-845840D5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196C-3B6E-404D-BD0F-C55CDCE6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187-2622-4254-B93F-E96049EA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BE86-7313-4580-A5C0-85D420D0F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E1321-9B52-4431-8F9C-544EFC309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9857B-8004-4643-8AD9-4D787D21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59AB5-F31F-4C0D-B9CA-B94E45C1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921A0-94D8-4E66-91F6-93CED55F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C0E6-ABFA-46D9-B22B-1AD673A8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D6A37-91FB-48FC-8558-15E3ED89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4E2BD-F3EF-4639-8E25-B583A2885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03E52-2810-4058-AE87-AD8CBFE62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65FE1-04B5-4843-9A27-CD69A6E7D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7D1EE-B0A6-4CB0-A810-050080D2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69540-BCEF-43A0-B3BE-8A904736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303A7-6B8D-4DB5-BAAD-D3366BCB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2616-49D6-4F46-80FA-912D1F39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47200-F20F-408F-ADB4-3D842792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19B15-4793-4BED-B151-779A7411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996EA-C7C6-4031-BFCC-3DCD3936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4B864-A74D-461F-A457-C299B071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9DB6D-35F2-4167-AA38-4097670B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C7A3-5861-40D3-AFE6-D006D8A7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84B2-D902-4442-A5B0-D4F39B5B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0C7BA-B3D2-4B56-8823-5514240A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36EB0-3228-4181-99E8-8F5E2B8D8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FC1FA-CFA4-4AD0-8C73-4205C202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542D7-01F2-45D8-92C3-42A114FE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F0911-4768-42B1-B1C8-7304F47F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89CF-2958-4D73-A645-6826E00F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629A9-8286-4DCF-BE7F-5FC2C4C9D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52A5-7241-428D-9287-87EDC8678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267B0-7FC7-4970-BD1A-3D102C82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09E17-B227-4A04-85BD-C103FB86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558E5-1CE9-438B-81E4-D2658C0E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E1AB0-43E6-4204-AA0C-8614BBD0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C4244-4A90-4ABC-BF95-DB2E6AD3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4081-8A2A-487B-80A0-DAB7D1FBE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95EC-A33B-4E77-A325-AA640EA3D3C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1B2C-A226-4A1E-869E-118ECA758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EBEC5-3091-4B10-81A3-635BC8396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76E2-013A-491C-BAA1-DA7D69C2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24" descr="Explosion of a cloud of powder of particles of colour white and a black background">
            <a:extLst>
              <a:ext uri="{FF2B5EF4-FFF2-40B4-BE49-F238E27FC236}">
                <a16:creationId xmlns:a16="http://schemas.microsoft.com/office/drawing/2014/main" id="{D39CBC84-83B9-4F50-9D8E-02600884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39866-F436-430A-A683-562776F3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pPr algn="l"/>
            <a:r>
              <a:rPr lang="en-US" sz="8000">
                <a:solidFill>
                  <a:srgbClr val="FFFFFF"/>
                </a:solidFill>
              </a:rPr>
              <a:t>Anitoa Maverick Cloud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1632E-37E3-4207-9141-7492F8D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>
                <a:solidFill>
                  <a:srgbClr val="FFFFFF"/>
                </a:solidFill>
              </a:rPr>
              <a:t>Features, use cases and system requirements</a:t>
            </a:r>
          </a:p>
        </p:txBody>
      </p: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FCE5-1ED0-4793-B612-83358166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Report push to cloud in secured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188E-255E-476D-9224-3991CEF7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026" y="1872156"/>
            <a:ext cx="8850549" cy="4351338"/>
          </a:xfrm>
        </p:spPr>
        <p:txBody>
          <a:bodyPr/>
          <a:lstStyle/>
          <a:p>
            <a:r>
              <a:rPr lang="en-US" dirty="0"/>
              <a:t>Report can be pushed to cloud as CSV file securely</a:t>
            </a:r>
          </a:p>
          <a:p>
            <a:r>
              <a:rPr lang="en-US" dirty="0"/>
              <a:t>Report can be viewed as html table</a:t>
            </a:r>
          </a:p>
          <a:p>
            <a:r>
              <a:rPr lang="en-US" dirty="0"/>
              <a:t>Report access can be secured.</a:t>
            </a:r>
          </a:p>
          <a:p>
            <a:pPr lvl="1"/>
            <a:r>
              <a:rPr lang="en-US" dirty="0"/>
              <a:t>Password protected web pages.</a:t>
            </a:r>
          </a:p>
          <a:p>
            <a:r>
              <a:rPr lang="en-US" dirty="0"/>
              <a:t>Optionally send report as emails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1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46C0-A1A1-4F69-BD95-E562DF14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74" y="93511"/>
            <a:ext cx="11204643" cy="9192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Web server requirement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52B4DE-6D1D-4A7C-8199-28B7AC525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26" y="5309034"/>
            <a:ext cx="848722" cy="848722"/>
          </a:xfr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6BADD-BD7A-4576-BC89-6021C862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95" y="1548966"/>
            <a:ext cx="3760068" cy="3760068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69D464-6E8B-40A9-803E-1C9C274CB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92" y="3327530"/>
            <a:ext cx="538607" cy="538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A031D-495E-44EC-88BC-784CEBECA38D}"/>
              </a:ext>
            </a:extLst>
          </p:cNvPr>
          <p:cNvSpPr txBox="1"/>
          <p:nvPr/>
        </p:nvSpPr>
        <p:spPr>
          <a:xfrm>
            <a:off x="711323" y="1376467"/>
            <a:ext cx="4834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as simple as Apache Web Server with .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htaccess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protected directories and web pages, ftp server for files.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 the big three cloud services: 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AWS, Azure or Google Cloud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Files can be stored in json, csv and other popular formats.</a:t>
            </a:r>
          </a:p>
        </p:txBody>
      </p:sp>
    </p:spTree>
    <p:extLst>
      <p:ext uri="{BB962C8B-B14F-4D97-AF65-F5344CB8AC3E}">
        <p14:creationId xmlns:p14="http://schemas.microsoft.com/office/powerpoint/2010/main" val="221129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FCE5-1ED0-4793-B612-83358166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HIPAA compliance security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188E-255E-476D-9224-3991CEF7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31" y="1690688"/>
            <a:ext cx="8850549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General Rules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Security Rule requires covered entities to maintain reasonable and appropriate administrative, technical, and physical safeguards for protecting e-PHI.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Specifically, covered entities must: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Ensure the confidentiality, integrity, and availability of all e-PHI they create, receive, maintain or transmit;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Identify and protect against reasonably anticipated threats to the security or integrity of the information;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Protect against reasonably anticipated, impermissible uses or disclosures; and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Ensure compliance by their workforce.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4</a:t>
            </a: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04B8-E51C-4212-B194-2A815AA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3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1951-327D-47E5-B80E-2B5C4B6A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59" y="1836918"/>
            <a:ext cx="4110872" cy="4080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 features</a:t>
            </a:r>
          </a:p>
          <a:p>
            <a:pPr lvl="1"/>
            <a:r>
              <a:rPr lang="en-US" dirty="0"/>
              <a:t>User management</a:t>
            </a:r>
          </a:p>
          <a:p>
            <a:pPr lvl="1"/>
            <a:r>
              <a:rPr lang="en-US" dirty="0"/>
              <a:t>Assay information management</a:t>
            </a:r>
          </a:p>
          <a:p>
            <a:pPr lvl="1"/>
            <a:r>
              <a:rPr lang="en-US" dirty="0"/>
              <a:t>Results reporting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Security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System requirements</a:t>
            </a:r>
          </a:p>
          <a:p>
            <a:r>
              <a:rPr lang="en-US" dirty="0"/>
              <a:t>Security and support</a:t>
            </a:r>
          </a:p>
        </p:txBody>
      </p:sp>
    </p:spTree>
    <p:extLst>
      <p:ext uri="{BB962C8B-B14F-4D97-AF65-F5344CB8AC3E}">
        <p14:creationId xmlns:p14="http://schemas.microsoft.com/office/powerpoint/2010/main" val="95477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73A8-85E6-4E7E-9F94-8D45B301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Basic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270D-E0BB-4BD1-B701-A1B5A254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709" y="1782735"/>
            <a:ext cx="3422714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Anitoa Maverick Software offers </a:t>
            </a:r>
            <a:r>
              <a:rPr lang="en-US" sz="2000" b="1" dirty="0">
                <a:solidFill>
                  <a:srgbClr val="0070C0"/>
                </a:solidFill>
              </a:rPr>
              <a:t>seamless and secure </a:t>
            </a:r>
            <a:r>
              <a:rPr lang="en-US" sz="2000" dirty="0"/>
              <a:t>connectivity to cloud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Bi-direction</a:t>
            </a:r>
            <a:r>
              <a:rPr lang="en-US" sz="2000" dirty="0"/>
              <a:t> communication allow sync data, files. E.g. Assay parameter files</a:t>
            </a:r>
          </a:p>
          <a:p>
            <a:endParaRPr lang="en-US" sz="2000" dirty="0"/>
          </a:p>
          <a:p>
            <a:r>
              <a:rPr lang="en-US" sz="2000" dirty="0"/>
              <a:t>Automatic </a:t>
            </a:r>
            <a:r>
              <a:rPr lang="en-US" sz="2000" b="1" dirty="0">
                <a:solidFill>
                  <a:srgbClr val="0070C0"/>
                </a:solidFill>
              </a:rPr>
              <a:t>save and store </a:t>
            </a:r>
            <a:r>
              <a:rPr lang="en-US" sz="2000" dirty="0"/>
              <a:t>of experiment files for </a:t>
            </a:r>
            <a:r>
              <a:rPr lang="en-US" sz="2000" b="1" dirty="0">
                <a:solidFill>
                  <a:srgbClr val="0070C0"/>
                </a:solidFill>
              </a:rPr>
              <a:t>anywhere access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Reports push </a:t>
            </a:r>
            <a:r>
              <a:rPr lang="en-US" sz="2000" dirty="0"/>
              <a:t>to cloud, email notifications etc.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BFB3FF-C075-4D74-BC06-14697D38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20" y="212641"/>
            <a:ext cx="2143125" cy="2143125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BC89850-0B16-453E-945E-9F3B719AB24F}"/>
              </a:ext>
            </a:extLst>
          </p:cNvPr>
          <p:cNvSpPr/>
          <p:nvPr/>
        </p:nvSpPr>
        <p:spPr>
          <a:xfrm rot="18590447">
            <a:off x="6565052" y="2258503"/>
            <a:ext cx="1585608" cy="55934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D9898B-1E07-4957-B203-AB5510FD9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36" y="3528574"/>
            <a:ext cx="3962238" cy="23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46C0-A1A1-4F69-BD95-E562DF14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Use case: Sync data with cloud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52B4DE-6D1D-4A7C-8199-28B7AC525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58" y="2801577"/>
            <a:ext cx="848722" cy="848722"/>
          </a:xfr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6BADD-BD7A-4576-BC89-6021C862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43" y="723969"/>
            <a:ext cx="2143125" cy="214312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3F2BCD-41A5-4CC6-9EF4-400F4191D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81" y="2193003"/>
            <a:ext cx="4703018" cy="2737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44462-8880-45DC-B5EF-9DCC5DA3B69F}"/>
              </a:ext>
            </a:extLst>
          </p:cNvPr>
          <p:cNvSpPr txBox="1"/>
          <p:nvPr/>
        </p:nvSpPr>
        <p:spPr>
          <a:xfrm>
            <a:off x="9230736" y="3621575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e.g. Assay parameter file</a:t>
            </a:r>
          </a:p>
        </p:txBody>
      </p:sp>
      <p:pic>
        <p:nvPicPr>
          <p:cNvPr id="12" name="Picture 11" descr="A picture containing indoor, cake, table, sitting&#10;&#10;Description automatically generated">
            <a:extLst>
              <a:ext uri="{FF2B5EF4-FFF2-40B4-BE49-F238E27FC236}">
                <a16:creationId xmlns:a16="http://schemas.microsoft.com/office/drawing/2014/main" id="{E900DDE5-54F8-40BC-BA25-2B4E3B5A0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8" y="5194516"/>
            <a:ext cx="1252538" cy="909638"/>
          </a:xfrm>
          <a:prstGeom prst="rect">
            <a:avLst/>
          </a:prstGeom>
        </p:spPr>
      </p:pic>
      <p:pic>
        <p:nvPicPr>
          <p:cNvPr id="13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E0F25F-0EEC-480E-853B-B24D0CFB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78" y="5176164"/>
            <a:ext cx="848722" cy="848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218C8F-C11E-42D1-BEB9-DD874EB6F8E1}"/>
              </a:ext>
            </a:extLst>
          </p:cNvPr>
          <p:cNvSpPr txBox="1"/>
          <p:nvPr/>
        </p:nvSpPr>
        <p:spPr>
          <a:xfrm>
            <a:off x="5247278" y="5919488"/>
            <a:ext cx="17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Sync to local disk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CF6933-C78F-4286-BC61-5873CD6CF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99" y="1369604"/>
            <a:ext cx="754612" cy="754612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79A8FC9-05D4-4263-A9E6-9E73B3E92882}"/>
              </a:ext>
            </a:extLst>
          </p:cNvPr>
          <p:cNvSpPr/>
          <p:nvPr/>
        </p:nvSpPr>
        <p:spPr>
          <a:xfrm rot="3425828">
            <a:off x="7411578" y="2294037"/>
            <a:ext cx="676407" cy="159031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FCE5-1ED0-4793-B612-83358166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Sync assay data with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188E-255E-476D-9224-3991CEF7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612"/>
            <a:ext cx="9691540" cy="4351338"/>
          </a:xfrm>
        </p:spPr>
        <p:txBody>
          <a:bodyPr/>
          <a:lstStyle/>
          <a:p>
            <a:r>
              <a:rPr lang="en-US" dirty="0"/>
              <a:t>Vendor admin uploads assay parameters in cloud</a:t>
            </a:r>
          </a:p>
          <a:p>
            <a:r>
              <a:rPr lang="en-US" dirty="0"/>
              <a:t>Software automatically sync with cloud to pull latest data</a:t>
            </a:r>
          </a:p>
          <a:p>
            <a:pPr lvl="1"/>
            <a:r>
              <a:rPr lang="en-US" dirty="0"/>
              <a:t>Contains HTTP Client locally to access cloud</a:t>
            </a:r>
          </a:p>
          <a:p>
            <a:r>
              <a:rPr lang="en-US" dirty="0"/>
              <a:t>Local copy stored and used in case there is no internet connection</a:t>
            </a:r>
          </a:p>
          <a:p>
            <a:r>
              <a:rPr lang="en-US" dirty="0"/>
              <a:t>Data can be stored as structured data (e.g. json files) in a password protected area on vendor’s web site.</a:t>
            </a:r>
          </a:p>
        </p:txBody>
      </p:sp>
    </p:spTree>
    <p:extLst>
      <p:ext uri="{BB962C8B-B14F-4D97-AF65-F5344CB8AC3E}">
        <p14:creationId xmlns:p14="http://schemas.microsoft.com/office/powerpoint/2010/main" val="2975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46C0-A1A1-4F69-BD95-E562DF14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74" y="93511"/>
            <a:ext cx="11204643" cy="9192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Use case 2: Store experiment data for access anywhere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52B4DE-6D1D-4A7C-8199-28B7AC525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81" y="2415212"/>
            <a:ext cx="848722" cy="848722"/>
          </a:xfr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6BADD-BD7A-4576-BC89-6021C862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64" y="1193203"/>
            <a:ext cx="1608374" cy="160837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3F2BCD-41A5-4CC6-9EF4-400F4191D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21" y="3990907"/>
            <a:ext cx="2460070" cy="1431792"/>
          </a:xfrm>
          <a:prstGeom prst="rect">
            <a:avLst/>
          </a:prstGeom>
        </p:spPr>
      </p:pic>
      <p:pic>
        <p:nvPicPr>
          <p:cNvPr id="13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E0F25F-0EEC-480E-853B-B24D0CFB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75" y="3172473"/>
            <a:ext cx="848722" cy="84872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CF6933-C78F-4286-BC61-5873CD6CF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12" y="2094726"/>
            <a:ext cx="538607" cy="538607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79A8FC9-05D4-4263-A9E6-9E73B3E92882}"/>
              </a:ext>
            </a:extLst>
          </p:cNvPr>
          <p:cNvSpPr/>
          <p:nvPr/>
        </p:nvSpPr>
        <p:spPr>
          <a:xfrm rot="14210622">
            <a:off x="3931746" y="2309909"/>
            <a:ext cx="676407" cy="129778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D9AB96-03A5-4F6B-9074-376794E0B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7" y="3970067"/>
            <a:ext cx="3138270" cy="1826513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69D464-6E8B-40A9-803E-1C9C274CB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96" y="1993666"/>
            <a:ext cx="538607" cy="538607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89CFE0F5-F45B-48E1-91BF-C9A5AA2E3B4B}"/>
              </a:ext>
            </a:extLst>
          </p:cNvPr>
          <p:cNvSpPr/>
          <p:nvPr/>
        </p:nvSpPr>
        <p:spPr>
          <a:xfrm rot="19156008">
            <a:off x="6948035" y="2720433"/>
            <a:ext cx="676407" cy="129778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ABD74-3BE4-4B5C-8F3F-BE7DF5028B11}"/>
              </a:ext>
            </a:extLst>
          </p:cNvPr>
          <p:cNvSpPr txBox="1"/>
          <p:nvPr/>
        </p:nvSpPr>
        <p:spPr>
          <a:xfrm>
            <a:off x="2287762" y="54654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D5529-A91C-4645-BEAA-05E4E780CA7E}"/>
              </a:ext>
            </a:extLst>
          </p:cNvPr>
          <p:cNvSpPr txBox="1"/>
          <p:nvPr/>
        </p:nvSpPr>
        <p:spPr>
          <a:xfrm>
            <a:off x="8122596" y="5961422"/>
            <a:ext cx="154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(Home office)</a:t>
            </a:r>
          </a:p>
        </p:txBody>
      </p:sp>
    </p:spTree>
    <p:extLst>
      <p:ext uri="{BB962C8B-B14F-4D97-AF65-F5344CB8AC3E}">
        <p14:creationId xmlns:p14="http://schemas.microsoft.com/office/powerpoint/2010/main" val="282419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FCE5-1ED0-4793-B612-83358166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Experiment data storage in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188E-255E-476D-9224-3991CEF7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026" y="1872156"/>
            <a:ext cx="8850549" cy="4351338"/>
          </a:xfrm>
        </p:spPr>
        <p:txBody>
          <a:bodyPr/>
          <a:lstStyle/>
          <a:p>
            <a:r>
              <a:rPr lang="en-US" dirty="0"/>
              <a:t>It is useful to have a central repository of experiment data</a:t>
            </a:r>
          </a:p>
          <a:p>
            <a:r>
              <a:rPr lang="en-US" dirty="0"/>
              <a:t>Experiment data can be sync’d to cloud automatically</a:t>
            </a:r>
          </a:p>
          <a:p>
            <a:pPr lvl="1"/>
            <a:r>
              <a:rPr lang="en-US" dirty="0"/>
              <a:t>Integrate an FTP client in the Maverick Software</a:t>
            </a:r>
          </a:p>
          <a:p>
            <a:pPr lvl="1"/>
            <a:r>
              <a:rPr lang="en-US" dirty="0"/>
              <a:t>Option: Use IOT Telemetry from Microsoft Azure</a:t>
            </a:r>
          </a:p>
          <a:p>
            <a:r>
              <a:rPr lang="en-US" dirty="0"/>
              <a:t>With proper authorization, data can be accessed anywhere</a:t>
            </a:r>
          </a:p>
          <a:p>
            <a:pPr lvl="1"/>
            <a:r>
              <a:rPr lang="en-US" dirty="0"/>
              <a:t>Access from web server password-protected directory</a:t>
            </a:r>
          </a:p>
          <a:p>
            <a:pPr lvl="1"/>
            <a:r>
              <a:rPr lang="en-US" dirty="0"/>
              <a:t>Or direct Access with Maverick software </a:t>
            </a:r>
          </a:p>
        </p:txBody>
      </p:sp>
    </p:spTree>
    <p:extLst>
      <p:ext uri="{BB962C8B-B14F-4D97-AF65-F5344CB8AC3E}">
        <p14:creationId xmlns:p14="http://schemas.microsoft.com/office/powerpoint/2010/main" val="397944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46C0-A1A1-4F69-BD95-E562DF14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346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Use case 3: Send report to cloud and display in html table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52B4DE-6D1D-4A7C-8199-28B7AC525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11" y="3279440"/>
            <a:ext cx="848722" cy="848722"/>
          </a:xfr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6BADD-BD7A-4576-BC89-6021C862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43" y="723969"/>
            <a:ext cx="2143125" cy="214312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3F2BCD-41A5-4CC6-9EF4-400F4191D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00" y="3225938"/>
            <a:ext cx="4703018" cy="2737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44462-8880-45DC-B5EF-9DCC5DA3B69F}"/>
              </a:ext>
            </a:extLst>
          </p:cNvPr>
          <p:cNvSpPr txBox="1"/>
          <p:nvPr/>
        </p:nvSpPr>
        <p:spPr>
          <a:xfrm>
            <a:off x="7093952" y="412816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CSV file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CF6933-C78F-4286-BC61-5873CD6CF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45" y="1690688"/>
            <a:ext cx="754612" cy="754612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79A8FC9-05D4-4263-A9E6-9E73B3E92882}"/>
              </a:ext>
            </a:extLst>
          </p:cNvPr>
          <p:cNvSpPr/>
          <p:nvPr/>
        </p:nvSpPr>
        <p:spPr>
          <a:xfrm rot="3425828" flipV="1">
            <a:off x="7596317" y="1941244"/>
            <a:ext cx="676407" cy="20490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ED9ADA8-D39A-47CF-94F4-4A0A0DF96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04" y="2818439"/>
            <a:ext cx="1221122" cy="12211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98D414-7967-4629-8901-246FB1E48746}"/>
              </a:ext>
            </a:extLst>
          </p:cNvPr>
          <p:cNvSpPr txBox="1"/>
          <p:nvPr/>
        </p:nvSpPr>
        <p:spPr>
          <a:xfrm>
            <a:off x="10259227" y="4322555"/>
            <a:ext cx="1362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Viewed as HTML table in password protected web pages</a:t>
            </a:r>
          </a:p>
        </p:txBody>
      </p:sp>
    </p:spTree>
    <p:extLst>
      <p:ext uri="{BB962C8B-B14F-4D97-AF65-F5344CB8AC3E}">
        <p14:creationId xmlns:p14="http://schemas.microsoft.com/office/powerpoint/2010/main" val="114474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46C0-A1A1-4F69-BD95-E562DF14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346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case 4: Authenticate user through cloud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6BADD-BD7A-4576-BC89-6021C862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43" y="723969"/>
            <a:ext cx="2143125" cy="214312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3F2BCD-41A5-4CC6-9EF4-400F4191D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71" y="2652785"/>
            <a:ext cx="4703018" cy="2737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44462-8880-45DC-B5EF-9DCC5DA3B69F}"/>
              </a:ext>
            </a:extLst>
          </p:cNvPr>
          <p:cNvSpPr txBox="1"/>
          <p:nvPr/>
        </p:nvSpPr>
        <p:spPr>
          <a:xfrm>
            <a:off x="9985130" y="4131640"/>
            <a:ext cx="125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User data base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CF6933-C78F-4286-BC61-5873CD6C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77" y="1767746"/>
            <a:ext cx="754612" cy="754612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79A8FC9-05D4-4263-A9E6-9E73B3E92882}"/>
              </a:ext>
            </a:extLst>
          </p:cNvPr>
          <p:cNvSpPr/>
          <p:nvPr/>
        </p:nvSpPr>
        <p:spPr>
          <a:xfrm rot="3425828" flipV="1">
            <a:off x="7596317" y="1941244"/>
            <a:ext cx="676407" cy="20490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cake, table, sitting&#10;&#10;Description automatically generated">
            <a:extLst>
              <a:ext uri="{FF2B5EF4-FFF2-40B4-BE49-F238E27FC236}">
                <a16:creationId xmlns:a16="http://schemas.microsoft.com/office/drawing/2014/main" id="{320AB305-17B8-496F-871F-354FFB586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80" y="2896603"/>
            <a:ext cx="1252538" cy="909638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95B39C66-BA53-4685-B45B-636B361D1830}"/>
              </a:ext>
            </a:extLst>
          </p:cNvPr>
          <p:cNvSpPr/>
          <p:nvPr/>
        </p:nvSpPr>
        <p:spPr>
          <a:xfrm rot="13868656" flipV="1">
            <a:off x="7688282" y="2847351"/>
            <a:ext cx="676407" cy="20490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FCD7C-9874-47D9-B426-7D636D358AE1}"/>
              </a:ext>
            </a:extLst>
          </p:cNvPr>
          <p:cNvSpPr txBox="1"/>
          <p:nvPr/>
        </p:nvSpPr>
        <p:spPr>
          <a:xfrm>
            <a:off x="3712680" y="5861153"/>
            <a:ext cx="51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services such as MS Azure Active B2C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4DDB24-B750-4097-95F2-5899BC7590F7}"/>
              </a:ext>
            </a:extLst>
          </p:cNvPr>
          <p:cNvSpPr/>
          <p:nvPr/>
        </p:nvSpPr>
        <p:spPr>
          <a:xfrm>
            <a:off x="4234774" y="2224391"/>
            <a:ext cx="1891154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Login Page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37B06-4A81-4389-AF8C-2340F0BD4D08}"/>
              </a:ext>
            </a:extLst>
          </p:cNvPr>
          <p:cNvSpPr/>
          <p:nvPr/>
        </p:nvSpPr>
        <p:spPr>
          <a:xfrm>
            <a:off x="4753583" y="2867094"/>
            <a:ext cx="875489" cy="161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7612E-1D48-4D39-AA54-256F9CE75174}"/>
              </a:ext>
            </a:extLst>
          </p:cNvPr>
          <p:cNvSpPr/>
          <p:nvPr/>
        </p:nvSpPr>
        <p:spPr>
          <a:xfrm>
            <a:off x="4753582" y="3174478"/>
            <a:ext cx="875489" cy="161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465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Anitoa Maverick Cloud Features</vt:lpstr>
      <vt:lpstr>Topics</vt:lpstr>
      <vt:lpstr>Basic features</vt:lpstr>
      <vt:lpstr>Use case: Sync data with cloud</vt:lpstr>
      <vt:lpstr>Sync assay data with cloud</vt:lpstr>
      <vt:lpstr>Use case 2: Store experiment data for access anywhere</vt:lpstr>
      <vt:lpstr>Experiment data storage in cloud</vt:lpstr>
      <vt:lpstr>Use case 3: Send report to cloud and display in html table</vt:lpstr>
      <vt:lpstr>Use case 4: Authenticate user through cloud</vt:lpstr>
      <vt:lpstr>Report push to cloud in secured area</vt:lpstr>
      <vt:lpstr>Web server requirement</vt:lpstr>
      <vt:lpstr>HIPAA compliance security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Anitoa Maverick Cloud Access</dc:title>
  <dc:creator>TACHYUM INC</dc:creator>
  <cp:lastModifiedBy>zhimin.ding@anitoa.com</cp:lastModifiedBy>
  <cp:revision>15</cp:revision>
  <dcterms:created xsi:type="dcterms:W3CDTF">2020-06-09T03:14:42Z</dcterms:created>
  <dcterms:modified xsi:type="dcterms:W3CDTF">2021-09-22T04:21:58Z</dcterms:modified>
</cp:coreProperties>
</file>